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7"/>
  </p:notesMasterIdLst>
  <p:sldIdLst>
    <p:sldId id="274" r:id="rId2"/>
    <p:sldId id="275" r:id="rId3"/>
    <p:sldId id="284" r:id="rId4"/>
    <p:sldId id="285" r:id="rId5"/>
    <p:sldId id="276" r:id="rId6"/>
    <p:sldId id="277" r:id="rId7"/>
    <p:sldId id="287" r:id="rId8"/>
    <p:sldId id="286" r:id="rId9"/>
    <p:sldId id="288" r:id="rId10"/>
    <p:sldId id="260" r:id="rId11"/>
    <p:sldId id="290" r:id="rId12"/>
    <p:sldId id="291" r:id="rId13"/>
    <p:sldId id="273" r:id="rId14"/>
    <p:sldId id="292" r:id="rId15"/>
    <p:sldId id="293" r:id="rId16"/>
  </p:sldIdLst>
  <p:sldSz cx="18288000" cy="10287000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45" d="100"/>
          <a:sy n="45" d="100"/>
        </p:scale>
        <p:origin x="732" y="48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9" y="0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4024F-158B-0E4C-82E9-49907F3C3ADB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54113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45001"/>
            <a:ext cx="5607050" cy="36369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772525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9" y="8772525"/>
            <a:ext cx="3038475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08472-06DC-4744-BACE-93C8C2717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67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11829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989360" y="6807600"/>
            <a:ext cx="11829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05140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8051400" y="6807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1989360" y="6807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11829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1989360" y="5016600"/>
            <a:ext cx="11829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4" name="Picture 73"/>
          <p:cNvPicPr/>
          <p:nvPr/>
        </p:nvPicPr>
        <p:blipFill>
          <a:blip r:embed="rId2"/>
          <a:stretch/>
        </p:blipFill>
        <p:spPr>
          <a:xfrm>
            <a:off x="5755680" y="5016600"/>
            <a:ext cx="4296960" cy="3428640"/>
          </a:xfrm>
          <a:prstGeom prst="rect">
            <a:avLst/>
          </a:prstGeom>
          <a:ln>
            <a:noFill/>
          </a:ln>
        </p:spPr>
      </p:pic>
      <p:pic>
        <p:nvPicPr>
          <p:cNvPr id="75" name="Picture 74"/>
          <p:cNvPicPr/>
          <p:nvPr/>
        </p:nvPicPr>
        <p:blipFill>
          <a:blip r:embed="rId2"/>
          <a:stretch/>
        </p:blipFill>
        <p:spPr>
          <a:xfrm>
            <a:off x="5755680" y="5016600"/>
            <a:ext cx="4296960" cy="3428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1989360" y="5016600"/>
            <a:ext cx="11829960" cy="3428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11829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5772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8051400" y="5016600"/>
            <a:ext cx="5772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1989360" y="1587600"/>
            <a:ext cx="11829960" cy="13041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1989360" y="6807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8051400" y="5016600"/>
            <a:ext cx="5772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5772960" cy="34286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805140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051400" y="6807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8051400" y="5016600"/>
            <a:ext cx="5772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989360" y="6807600"/>
            <a:ext cx="11829960" cy="1635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"/>
          <p:cNvPicPr/>
          <p:nvPr/>
        </p:nvPicPr>
        <p:blipFill>
          <a:blip r:embed="rId14"/>
          <a:stretch/>
        </p:blipFill>
        <p:spPr>
          <a:xfrm>
            <a:off x="0" y="0"/>
            <a:ext cx="18285120" cy="10286640"/>
          </a:xfrm>
          <a:prstGeom prst="rect">
            <a:avLst/>
          </a:prstGeom>
          <a:ln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989360" y="1587600"/>
            <a:ext cx="11829960" cy="28130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1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989360" y="5016600"/>
            <a:ext cx="11829960" cy="34286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67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Seventh Outline LevelClick to insert event details
Multiple lines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989360" y="8953200"/>
            <a:ext cx="11829960" cy="95220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US" sz="5200" strike="noStrike">
                <a:solidFill>
                  <a:srgbClr val="004382"/>
                </a:solidFill>
                <a:latin typeface="Calibri Light"/>
                <a:ea typeface="ＭＳ Ｐゴシック"/>
              </a:rPr>
              <a:t>Seventh Outline LevelClick to insert event url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/>
          </p:cNvSpPr>
          <p:nvPr/>
        </p:nvSpPr>
        <p:spPr>
          <a:xfrm>
            <a:off x="1123464" y="714429"/>
            <a:ext cx="16039048" cy="32308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cs typeface="Calibri Light" panose="020F0302020204030204" pitchFamily="34" charset="0"/>
              </a:rPr>
              <a:t/>
            </a:r>
            <a:br>
              <a:rPr lang="en-US" sz="5400" b="1" dirty="0" smtClean="0">
                <a:cs typeface="Calibri Light" panose="020F0302020204030204" pitchFamily="34" charset="0"/>
              </a:rPr>
            </a:b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  <a:cs typeface="Calibri Light" panose="020F0302020204030204" pitchFamily="34" charset="0"/>
              </a:rPr>
              <a:t>Man-in-the-Browser (MITB) </a:t>
            </a:r>
            <a:r>
              <a:rPr lang="en-US" sz="6600" b="1" dirty="0" smtClean="0">
                <a:solidFill>
                  <a:schemeClr val="accent1">
                    <a:lumMod val="75000"/>
                  </a:schemeClr>
                </a:solidFill>
                <a:cs typeface="Calibri Light" panose="020F0302020204030204" pitchFamily="34" charset="0"/>
              </a:rPr>
              <a:t>Attack </a:t>
            </a:r>
          </a:p>
          <a:p>
            <a:pPr algn="ctr"/>
            <a:r>
              <a:rPr lang="en-US" sz="6600" b="1" dirty="0" smtClean="0">
                <a:solidFill>
                  <a:schemeClr val="accent1">
                    <a:lumMod val="75000"/>
                  </a:schemeClr>
                </a:solidFill>
                <a:cs typeface="Calibri Light" panose="020F0302020204030204" pitchFamily="34" charset="0"/>
              </a:rPr>
              <a:t>Defense </a:t>
            </a:r>
            <a:r>
              <a:rPr lang="en-US" sz="6600" b="1" dirty="0">
                <a:solidFill>
                  <a:schemeClr val="accent1">
                    <a:lumMod val="75000"/>
                  </a:schemeClr>
                </a:solidFill>
                <a:cs typeface="Calibri Light" panose="020F0302020204030204" pitchFamily="34" charset="0"/>
              </a:rPr>
              <a:t>S</a:t>
            </a:r>
            <a:r>
              <a:rPr lang="en-US" sz="6600" b="1" dirty="0" smtClean="0">
                <a:solidFill>
                  <a:schemeClr val="accent1">
                    <a:lumMod val="75000"/>
                  </a:schemeClr>
                </a:solidFill>
                <a:cs typeface="Calibri Light" panose="020F0302020204030204" pitchFamily="34" charset="0"/>
              </a:rPr>
              <a:t>trategies</a:t>
            </a:r>
            <a:endParaRPr lang="en-US" sz="6600" b="1" dirty="0">
              <a:solidFill>
                <a:schemeClr val="accent1">
                  <a:lumMod val="75000"/>
                </a:schemeClr>
              </a:solidFill>
              <a:cs typeface="Calibri Light" panose="020F0302020204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 flipH="1">
            <a:off x="6277672" y="5979419"/>
            <a:ext cx="6165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 smtClean="0">
                <a:solidFill>
                  <a:schemeClr val="tx2"/>
                </a:solidFill>
              </a:rPr>
              <a:t>Team - Security Shields</a:t>
            </a:r>
            <a:endParaRPr lang="en-CA" sz="4000" b="1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65659" y="7948754"/>
            <a:ext cx="24518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Barath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Gosakan</a:t>
            </a:r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V00874048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246584" y="7948754"/>
            <a:ext cx="17785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Mei </a:t>
            </a:r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Jia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 Liu</a:t>
            </a:r>
          </a:p>
          <a:p>
            <a:pPr algn="ctr"/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V00872728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75895" y="7948754"/>
            <a:ext cx="29356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Olumide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owoyomi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 V00855280</a:t>
            </a:r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908283" y="7948755"/>
            <a:ext cx="21969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Prabhjot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 Kaur</a:t>
            </a:r>
          </a:p>
          <a:p>
            <a:pPr algn="ctr"/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V00877155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56372" y="7948755"/>
            <a:ext cx="238903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Maninder Singh</a:t>
            </a:r>
          </a:p>
          <a:p>
            <a:pPr algn="ctr"/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V00879900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6105207" y="4669977"/>
            <a:ext cx="6141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 smtClean="0">
                <a:solidFill>
                  <a:schemeClr val="tx2"/>
                </a:solidFill>
              </a:rPr>
              <a:t>ELEC 591: Professional Practice</a:t>
            </a:r>
            <a:endParaRPr lang="en-CA" sz="3200" dirty="0">
              <a:solidFill>
                <a:schemeClr val="tx2"/>
              </a:solidFill>
            </a:endParaRPr>
          </a:p>
        </p:txBody>
      </p:sp>
      <p:pic>
        <p:nvPicPr>
          <p:cNvPr id="1026" name="Picture 2" descr="Image result for man in the brow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6303" y="3829368"/>
            <a:ext cx="3026535" cy="285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269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513109" y="1252030"/>
            <a:ext cx="11829960" cy="78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6000" b="1" dirty="0" smtClean="0">
                <a:solidFill>
                  <a:srgbClr val="004382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Suggested Solutions</a:t>
            </a:r>
            <a:r>
              <a:rPr lang="en-US" sz="6000" b="1" strike="noStrike" dirty="0">
                <a:solidFill>
                  <a:srgbClr val="004382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
</a:t>
            </a:r>
            <a:endParaRPr sz="6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513109" y="2348306"/>
            <a:ext cx="15190790" cy="68057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Anti-Virus or Anti-malware applications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Separate computer used for online banking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Tougher browsing methods. Ex: disabling USB drives and auto-run on systems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OTP token with signatures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Out of band transaction detail confirmation plus OTP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Cookie encryption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algn="just"/>
            <a:endParaRPr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340690" y="604925"/>
            <a:ext cx="11829960" cy="78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lnSpc>
                <a:spcPct val="60000"/>
              </a:lnSpc>
            </a:pPr>
            <a:r>
              <a:rPr lang="en-IN" sz="60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lang="en-IN" sz="60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1340690" y="1252737"/>
            <a:ext cx="15852606" cy="767459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February, 2017-March 1, 2017  </a:t>
            </a:r>
          </a:p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Research bank system security schemes in recent years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March 1, 2017-March 15, 2017 </a:t>
            </a:r>
          </a:p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The </a:t>
            </a:r>
            <a:r>
              <a:rPr lang="en-US" altLang="zh-CN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research subject was confirmed, MITB is the attack between the   </a:t>
            </a:r>
          </a:p>
          <a:p>
            <a:pPr algn="just"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user and the browser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March 16, 2017-April 1, 2017 </a:t>
            </a:r>
          </a:p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Analyze the functionality and types of MITB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attack and 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 suggested </a:t>
            </a:r>
          </a:p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counter measures. Active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counter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measures contain OTP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token with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signatures, the </a:t>
            </a:r>
          </a:p>
          <a:p>
            <a:pPr algn="just">
              <a:lnSpc>
                <a:spcPct val="150000"/>
              </a:lnSpc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ut-of-Band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transaction confirmation with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OTP, Anti-Virus applications, and so on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90762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920240" y="1162919"/>
            <a:ext cx="11829960" cy="78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lnSpc>
                <a:spcPct val="60000"/>
              </a:lnSpc>
            </a:pPr>
            <a:r>
              <a:rPr lang="en-IN" sz="60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Future Work</a:t>
            </a:r>
            <a:endParaRPr lang="en-IN" sz="60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1920240" y="1952399"/>
            <a:ext cx="14198301" cy="769362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71500" indent="-571500" algn="just">
              <a:lnSpc>
                <a:spcPct val="150000"/>
              </a:lnSpc>
              <a:buFont typeface="Wingdings" charset="2"/>
              <a:buChar char="Ø"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April 7, 2017-May 1, 2017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Active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counter measures implementation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improving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method in MITB attacks</a:t>
            </a:r>
          </a:p>
          <a:p>
            <a:pPr marL="571500" indent="-571500" algn="just">
              <a:lnSpc>
                <a:spcPct val="150000"/>
              </a:lnSpc>
              <a:buFont typeface="Wingdings" charset="2"/>
              <a:buChar char="Ø"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May 1, 2017-May 15, 2017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Analyze passive counter measures, including IP-Geolocation,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360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device-profiling and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monitor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ser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ehavior</a:t>
            </a:r>
          </a:p>
          <a:p>
            <a:pPr marL="571500" indent="-571500" algn="just">
              <a:lnSpc>
                <a:spcPct val="150000"/>
              </a:lnSpc>
              <a:buFont typeface="Wingdings" charset="2"/>
              <a:buChar char="Ø"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May 15, 2017-May 31, 2017 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Combining active measures with passive measures to implement</a:t>
            </a:r>
          </a:p>
          <a:p>
            <a:pPr algn="just">
              <a:lnSpc>
                <a:spcPct val="150000"/>
              </a:lnSpc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protection of online bank security more efficiently with lower cost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9947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1757083" y="1016519"/>
            <a:ext cx="12217830" cy="78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6000" b="1" strike="noStrike" dirty="0" smtClean="0">
                <a:solidFill>
                  <a:srgbClr val="004F80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References</a:t>
            </a:r>
            <a:r>
              <a:rPr lang="en-US" sz="6000" b="1" strike="noStrike" dirty="0">
                <a:solidFill>
                  <a:srgbClr val="004F80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
</a:t>
            </a:r>
            <a:endParaRPr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757083" y="2259069"/>
            <a:ext cx="15042776" cy="69028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Entrust Security Solutions, “Defeating Man in the Browser malware”., 24002/3-1418 , 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Mar. 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2014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“Averting 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 In The Browser Attack 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User-Specific 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Personal 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Images” by </a:t>
            </a:r>
            <a:r>
              <a:rPr lang="en-IN" sz="2400" dirty="0" err="1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Puneet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Goyal ,Bansal and </a:t>
            </a:r>
            <a:r>
              <a:rPr lang="en-IN" sz="2400" dirty="0" err="1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Neeraj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Gupta , IACC 2013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https://www.w3.org/TR/DOM-Level-2-Core/</a:t>
            </a:r>
            <a:r>
              <a:rPr lang="en-IN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introduction.html</a:t>
            </a:r>
            <a:endParaRPr lang="en-IN" sz="2400" dirty="0" smtClean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SANS institute “Analysing Man in the Browser Attacks”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Chickowski</a:t>
            </a: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Ericka; “Man in the Mobile Attacks Highlight Weaknesses in Out-of-band Authentication,” </a:t>
            </a:r>
            <a:r>
              <a:rPr lang="en-IN" sz="24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2010,www.darkreading.com/authentication/167901072/security/application-security/227700141/man-in-the-mobile-attacks-highlight-weaknesses-in-out-of-band-authentication.html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Entrust Inc., “Defeating Man-in-the-Browser: How to Prevent the Latest Malware Attacks Against Consumer and Corporate Banking,” 2010, http://docs.bankinfosecurity.com/files/whitepapers/pdf/315_WP_MITB_March2010.pdf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endParaRPr lang="en-IN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endParaRPr lang="en-IN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endParaRPr lang="en-IN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hank yo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106" y="1677587"/>
            <a:ext cx="11467844" cy="6461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875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ny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0910" y="1390918"/>
            <a:ext cx="7495503" cy="749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185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title"/>
          </p:nvPr>
        </p:nvSpPr>
        <p:spPr>
          <a:xfrm>
            <a:off x="1989361" y="2696214"/>
            <a:ext cx="15448035" cy="6002906"/>
          </a:xfrm>
        </p:spPr>
        <p:txBody>
          <a:bodyPr/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Introduction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MITB Functionality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MITB Attack Types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Proposed Solution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Conclusion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Future Work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References</a:t>
            </a:r>
          </a:p>
          <a:p>
            <a:endParaRPr lang="en-US" sz="3600" b="1" dirty="0" smtClean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TextShape 1"/>
          <p:cNvSpPr txBox="1"/>
          <p:nvPr/>
        </p:nvSpPr>
        <p:spPr>
          <a:xfrm>
            <a:off x="1989361" y="1426592"/>
            <a:ext cx="11829960" cy="7617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6600" b="1" strike="noStrike" dirty="0">
                <a:solidFill>
                  <a:srgbClr val="004382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Table of </a:t>
            </a:r>
            <a:r>
              <a:rPr lang="en-US" sz="6600" b="1" strike="noStrike" dirty="0" smtClean="0">
                <a:solidFill>
                  <a:srgbClr val="004382"/>
                </a:solidFill>
                <a:latin typeface="Calibri" panose="020F0502020204030204" pitchFamily="34" charset="0"/>
                <a:ea typeface="ＭＳ Ｐゴシック"/>
                <a:cs typeface="Calibri" panose="020F0502020204030204" pitchFamily="34" charset="0"/>
              </a:rPr>
              <a:t>Contents</a:t>
            </a:r>
            <a:endParaRPr sz="6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71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24000" y="1146144"/>
            <a:ext cx="9144000" cy="72901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60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Introduction to MITB</a:t>
            </a:r>
            <a:endParaRPr lang="en-CA" sz="60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4294967295"/>
          </p:nvPr>
        </p:nvSpPr>
        <p:spPr>
          <a:xfrm>
            <a:off x="1524000" y="2195386"/>
            <a:ext cx="13850679" cy="2649045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“Man-in-the-Browser(MITB) is a form of Internet threat related to Man-in-the-Middle(MITM), it’s a Trojan (sometimes called proxy Trojans) that infects a web browser and has the ability to modify pages, modify transaction content or insert additional transactions, all in a completely covert fashion invisible to both the user and host application” ,OWSAP</a:t>
            </a:r>
          </a:p>
          <a:p>
            <a:pPr algn="just"/>
            <a:endParaRPr lang="en-CA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0" y="4710324"/>
            <a:ext cx="1087356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CA" sz="28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Characteristics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Run during the time victim is online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Performed silently without asking the victim for anything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The fraudulent transactions seems done from victim’s computer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Extremely hard to detect and/or investigate</a:t>
            </a:r>
            <a:endParaRPr lang="en-CA" sz="2800" dirty="0" smtClean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3200" dirty="0" smtClean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3200" dirty="0" smtClean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006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325880" y="1843874"/>
            <a:ext cx="10515600" cy="617008"/>
          </a:xfrm>
        </p:spPr>
        <p:txBody>
          <a:bodyPr>
            <a:normAutofit/>
          </a:bodyPr>
          <a:lstStyle/>
          <a:p>
            <a:r>
              <a:rPr lang="en-CA" sz="28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 it is different than other browser attacks?</a:t>
            </a:r>
            <a:endParaRPr lang="en-CA" sz="28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25880" y="2694562"/>
            <a:ext cx="14645640" cy="705628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CA" sz="24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Man-in-the-Middle attack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attacker lies between the victim client and the server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 be defeated by encrypting traffic e.g., using SSL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CA" sz="24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Compromised host with the Trojan/rootkit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Exploit victim’s system and installs Trojan to maintain full access to the OS and monitor activities of the user including logging keystrokes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Cannot be defeated using encryption, however, it can be defeated using multi-factor authentication, e.g. OTP or Biometric</a:t>
            </a:r>
          </a:p>
          <a:p>
            <a:pPr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CA" sz="24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Man in the browser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Blend of the above two attacks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 is a Trojan in the form of BHO (Browser help Object)/ActiveX Controls/ Browser Extension/Add-on/Plugin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Trojan installs itself as a part of the victim’s client itself (i.e. the browser)</a:t>
            </a:r>
          </a:p>
          <a:p>
            <a:pPr marL="712788" algn="just">
              <a:lnSpc>
                <a:spcPct val="100000"/>
              </a:lnSpc>
            </a:pPr>
            <a:r>
              <a:rPr lang="en-CA" sz="2400" dirty="0" smtClean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Neither encryption nor OTP can defeat MITB attacks</a:t>
            </a:r>
            <a:endParaRPr lang="en-CA" sz="24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325880" y="881179"/>
            <a:ext cx="9144000" cy="72901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6000" b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</a:t>
            </a:r>
            <a:r>
              <a:rPr lang="en-CA" sz="6000" b="1" dirty="0" smtClean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ntroduction to MITB</a:t>
            </a:r>
            <a:endParaRPr lang="en-CA" sz="6000" b="1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204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1275906" y="1013443"/>
            <a:ext cx="15183293" cy="937278"/>
          </a:xfrm>
        </p:spPr>
        <p:txBody>
          <a:bodyPr/>
          <a:lstStyle/>
          <a:p>
            <a:r>
              <a:rPr lang="en-US" sz="60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MITB Functionality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75906" y="1950721"/>
            <a:ext cx="1554390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There are many Trojan families used to conduct MITB </a:t>
            </a: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attacks</a:t>
            </a:r>
            <a:endParaRPr lang="en-US" sz="3200" dirty="0">
              <a:solidFill>
                <a:schemeClr val="tx2"/>
              </a:solidFill>
              <a:latin typeface="Calibri" panose="020F05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Zeus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Most used and effective crime ware kit ever observed by Internet security community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Requires less skills for attackers to use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 Antivirus detection rate is very less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Silent Banker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Intercept data sent from victim to bank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Able to steal OTP codes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Local HTML injections to mimic the design of targeted bank website</a:t>
            </a: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endParaRPr lang="en-US" sz="3200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01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52628" y="5109550"/>
            <a:ext cx="9598292" cy="5018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839734" y="1167031"/>
            <a:ext cx="14800521" cy="41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URL Zone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Disables use of proxy</a:t>
            </a:r>
            <a:endParaRPr lang="en-US" sz="3600" dirty="0" smtClean="0">
              <a:solidFill>
                <a:schemeClr val="tx2"/>
              </a:solidFill>
              <a:latin typeface="Calibri" panose="020F0502020204030204" pitchFamily="34" charset="0"/>
              <a:cs typeface="Calibri Light" panose="020F0302020204030204" pitchFamily="34" charset="0"/>
            </a:endParaRP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Monitors access of online banking </a:t>
            </a:r>
            <a:r>
              <a:rPr lang="en-US" sz="3600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sites.</a:t>
            </a:r>
          </a:p>
          <a:p>
            <a:pPr marL="72231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Antivirus evasion </a:t>
            </a:r>
            <a:endParaRPr lang="en-US" sz="3600" dirty="0" smtClean="0">
              <a:solidFill>
                <a:schemeClr val="tx2"/>
              </a:solidFill>
              <a:latin typeface="Calibri" panose="020F05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b="1" dirty="0" err="1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Gozi</a:t>
            </a:r>
            <a:endParaRPr lang="en-US" sz="3600" b="1" dirty="0" smtClean="0">
              <a:solidFill>
                <a:schemeClr val="tx2"/>
              </a:solidFill>
              <a:latin typeface="Calibri" panose="020F05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/>
          </p:nvPr>
        </p:nvSpPr>
        <p:spPr>
          <a:xfrm>
            <a:off x="1648347" y="309924"/>
            <a:ext cx="15183293" cy="937278"/>
          </a:xfrm>
        </p:spPr>
        <p:txBody>
          <a:bodyPr/>
          <a:lstStyle/>
          <a:p>
            <a:r>
              <a:rPr lang="en-US" sz="6000" b="1" dirty="0" smtClean="0">
                <a:solidFill>
                  <a:schemeClr val="tx2"/>
                </a:solidFill>
                <a:latin typeface="Calibri" panose="020F0502020204030204" pitchFamily="34" charset="0"/>
                <a:cs typeface="Calibri Light" panose="020F0302020204030204" pitchFamily="34" charset="0"/>
              </a:rPr>
              <a:t>MITB Functionality </a:t>
            </a:r>
          </a:p>
        </p:txBody>
      </p:sp>
    </p:spTree>
    <p:extLst>
      <p:ext uri="{BB962C8B-B14F-4D97-AF65-F5344CB8AC3E}">
        <p14:creationId xmlns:p14="http://schemas.microsoft.com/office/powerpoint/2010/main" val="1751627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1172308" y="773723"/>
            <a:ext cx="16225220" cy="9331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MITB Attack Types</a:t>
            </a:r>
          </a:p>
          <a:p>
            <a:pPr marL="0" indent="0">
              <a:buNone/>
            </a:pPr>
            <a:endParaRPr lang="en-US" sz="3600" b="1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1.Browser Helper Objects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Used in Browser for added Functionality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Runs at system level Privileges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MITB attacks can use browser helper objects to 							 change a site, adding fields or removing fields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2.DOM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Module 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Interface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Document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Object Model is to provide a standard programming 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Used in event handling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The Trojan is inserted into the event handling registers that modifies the data you enter</a:t>
            </a:r>
            <a:endParaRPr lang="en-US" sz="40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4000" b="1" dirty="0"/>
          </a:p>
          <a:p>
            <a:endParaRPr lang="en-US" sz="40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4400" b="1" dirty="0" smtClean="0"/>
          </a:p>
          <a:p>
            <a:endParaRPr lang="en-US" sz="4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101" y="1197735"/>
            <a:ext cx="6194715" cy="391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72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1172308" y="773723"/>
            <a:ext cx="16225220" cy="9331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MITB Attack Types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3.Java script and AJAX</a:t>
            </a:r>
            <a:endParaRPr lang="en-US" sz="36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Capability to perform actions invisible to the end-user</a:t>
            </a:r>
          </a:p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T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he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ability to override prototypes of built-in DOM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</a:rPr>
              <a:t>methods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This is used by Zeus to perform code injection add additional fields to steal sensitive data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4.API 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Hooking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This allows the attacker to modify what a user sees in the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browser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This is similar to HTML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rewriting </a:t>
            </a:r>
          </a:p>
          <a:p>
            <a:pPr marL="0" indent="0">
              <a:buNone/>
            </a:pPr>
            <a:endParaRPr lang="en-US" sz="40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4000" b="1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8535514" y="6996223"/>
            <a:ext cx="7591647" cy="329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047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>
            <a:spLocks/>
          </p:cNvSpPr>
          <p:nvPr/>
        </p:nvSpPr>
        <p:spPr>
          <a:xfrm>
            <a:off x="1172308" y="773723"/>
            <a:ext cx="16225220" cy="93315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MITB Attack Types</a:t>
            </a:r>
          </a:p>
          <a:p>
            <a:pPr marL="0" indent="0">
              <a:buNone/>
            </a:pP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5</a:t>
            </a:r>
            <a:r>
              <a:rPr lang="en-US" sz="3600" b="1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.Session Hijacking</a:t>
            </a:r>
            <a:endParaRPr lang="en-US" sz="36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lso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known as cookie hijacking is the exploitation of a valid 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computer session by gaining access to session key</a:t>
            </a:r>
          </a:p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o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gain unauthorized access to information or services in a computer system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In particular, it is used to refer to the theft of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magic cookie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 used to authenticate a user to a remote server</a:t>
            </a:r>
            <a:endParaRPr lang="en-US" sz="36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4000" dirty="0" smtClean="0">
              <a:solidFill>
                <a:schemeClr val="accent1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366627" y="6308041"/>
            <a:ext cx="5943600" cy="324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9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688</Words>
  <Application>Microsoft Office PowerPoint</Application>
  <PresentationFormat>Custom</PresentationFormat>
  <Paragraphs>117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ＭＳ Ｐゴシック</vt:lpstr>
      <vt:lpstr>Arial</vt:lpstr>
      <vt:lpstr>Calibri</vt:lpstr>
      <vt:lpstr>Calibri Light</vt:lpstr>
      <vt:lpstr>DejaVu Sans</vt:lpstr>
      <vt:lpstr>StarSymbol</vt:lpstr>
      <vt:lpstr>Times New Roman</vt:lpstr>
      <vt:lpstr>Wingdings</vt:lpstr>
      <vt:lpstr>Office Theme</vt:lpstr>
      <vt:lpstr>PowerPoint Presentation</vt:lpstr>
      <vt:lpstr>Introduction MITB Functionality MITB Attack Types Proposed Solution Conclusion Future Work References </vt:lpstr>
      <vt:lpstr>PowerPoint Presentation</vt:lpstr>
      <vt:lpstr>How it is different than other browser attacks?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Maninder Singh</dc:creator>
  <cp:lastModifiedBy>Tarkeshinder Singh Hundal</cp:lastModifiedBy>
  <cp:revision>133</cp:revision>
  <cp:lastPrinted>2017-04-06T18:45:03Z</cp:lastPrinted>
  <dcterms:modified xsi:type="dcterms:W3CDTF">2017-04-06T22:53:29Z</dcterms:modified>
</cp:coreProperties>
</file>